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79E8-6AF0-4C8B-BC1E-E60842C754CD}" type="datetimeFigureOut">
              <a:rPr lang="vi-VN" smtClean="0"/>
              <a:t>23/10/2021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143C-A02C-4DC2-ABE1-EC0B48118E6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62439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79E8-6AF0-4C8B-BC1E-E60842C754CD}" type="datetimeFigureOut">
              <a:rPr lang="vi-VN" smtClean="0"/>
              <a:t>23/10/2021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143C-A02C-4DC2-ABE1-EC0B48118E6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575556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79E8-6AF0-4C8B-BC1E-E60842C754CD}" type="datetimeFigureOut">
              <a:rPr lang="vi-VN" smtClean="0"/>
              <a:t>23/10/2021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143C-A02C-4DC2-ABE1-EC0B48118E6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83511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79E8-6AF0-4C8B-BC1E-E60842C754CD}" type="datetimeFigureOut">
              <a:rPr lang="vi-VN" smtClean="0"/>
              <a:t>23/10/2021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143C-A02C-4DC2-ABE1-EC0B48118E6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70640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79E8-6AF0-4C8B-BC1E-E60842C754CD}" type="datetimeFigureOut">
              <a:rPr lang="vi-VN" smtClean="0"/>
              <a:t>23/10/2021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143C-A02C-4DC2-ABE1-EC0B48118E6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6630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79E8-6AF0-4C8B-BC1E-E60842C754CD}" type="datetimeFigureOut">
              <a:rPr lang="vi-VN" smtClean="0"/>
              <a:t>23/10/2021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143C-A02C-4DC2-ABE1-EC0B48118E6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711376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79E8-6AF0-4C8B-BC1E-E60842C754CD}" type="datetimeFigureOut">
              <a:rPr lang="vi-VN" smtClean="0"/>
              <a:t>23/10/2021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143C-A02C-4DC2-ABE1-EC0B48118E6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32621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79E8-6AF0-4C8B-BC1E-E60842C754CD}" type="datetimeFigureOut">
              <a:rPr lang="vi-VN" smtClean="0"/>
              <a:t>23/10/2021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143C-A02C-4DC2-ABE1-EC0B48118E6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92174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79E8-6AF0-4C8B-BC1E-E60842C754CD}" type="datetimeFigureOut">
              <a:rPr lang="vi-VN" smtClean="0"/>
              <a:t>23/10/2021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143C-A02C-4DC2-ABE1-EC0B48118E6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260637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79E8-6AF0-4C8B-BC1E-E60842C754CD}" type="datetimeFigureOut">
              <a:rPr lang="vi-VN" smtClean="0"/>
              <a:t>23/10/2021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143C-A02C-4DC2-ABE1-EC0B48118E6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251174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B79E8-6AF0-4C8B-BC1E-E60842C754CD}" type="datetimeFigureOut">
              <a:rPr lang="vi-VN" smtClean="0"/>
              <a:t>23/10/2021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B3143C-A02C-4DC2-ABE1-EC0B48118E6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333560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B79E8-6AF0-4C8B-BC1E-E60842C754CD}" type="datetimeFigureOut">
              <a:rPr lang="vi-VN" smtClean="0"/>
              <a:t>23/10/2021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3143C-A02C-4DC2-ABE1-EC0B48118E6C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61489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814" y="1700808"/>
            <a:ext cx="9129186" cy="25922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vi-VN"/>
          </a:p>
        </p:txBody>
      </p:sp>
      <p:sp>
        <p:nvSpPr>
          <p:cNvPr id="3" name="TextBox 2"/>
          <p:cNvSpPr txBox="1"/>
          <p:nvPr/>
        </p:nvSpPr>
        <p:spPr>
          <a:xfrm>
            <a:off x="-109876" y="2097430"/>
            <a:ext cx="9212913" cy="1446550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z="4400" b="1" smtClean="0">
                <a:ln w="11430"/>
                <a:solidFill>
                  <a:schemeClr val="accent1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14</a:t>
            </a:r>
            <a:endParaRPr lang="en-US" sz="4400" b="1" smtClean="0">
              <a:ln w="11430"/>
              <a:solidFill>
                <a:schemeClr val="accent1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BẠCH CẦU – MIỄN DỊCH</a:t>
            </a:r>
            <a:endParaRPr lang="en-US" sz="4400" b="1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5"/>
          <p:cNvSpPr txBox="1">
            <a:spLocks noChangeArrowheads="1"/>
          </p:cNvSpPr>
          <p:nvPr/>
        </p:nvSpPr>
        <p:spPr bwMode="auto">
          <a:xfrm>
            <a:off x="2995082" y="241484"/>
            <a:ext cx="316865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b="1">
                <a:latin typeface="Times New Roman" pitchFamily="18" charset="0"/>
                <a:cs typeface="Times New Roman" pitchFamily="18" charset="0"/>
              </a:rPr>
              <a:t>Sinh học 8</a:t>
            </a:r>
            <a:endParaRPr lang="vi-VN" sz="28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5702" y="764704"/>
            <a:ext cx="8301755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smtClean="0">
                <a:ln w="11430"/>
                <a:solidFill>
                  <a:schemeClr val="accent6">
                    <a:lumMod val="75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CHƯƠNG III   TUẦN HOÀN</a:t>
            </a:r>
            <a:endParaRPr lang="en-US" sz="3200" b="1">
              <a:ln w="11430"/>
              <a:solidFill>
                <a:schemeClr val="accent6">
                  <a:lumMod val="75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627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0"/>
            <a:ext cx="57348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14. Bạch cầu – Miễn dịch</a:t>
            </a:r>
            <a:endParaRPr lang="vi-VN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192739"/>
            <a:ext cx="864351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hoạt động chủ yếu của bạch cầu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793135"/>
            <a:ext cx="87849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Font typeface="Arial" pitchFamily="34" charset="0"/>
              <a:buChar char="•"/>
            </a:pPr>
            <a:r>
              <a:rPr lang="en-US" sz="2800" b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Kháng nguyên: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là phân tử ngoại lai có khả năng kích thích cơ thể tiết kháng thể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b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Kháng thể: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là những phân tử prôtêin do cơ thể tiết ra chống lại kháng nguyên.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Cơ chế: chìa khóa ổ khóa</a:t>
            </a:r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943" y="3340968"/>
            <a:ext cx="7163574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5609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0"/>
            <a:ext cx="57348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14. Bạch cầu – Miễn dịch</a:t>
            </a:r>
            <a:endParaRPr lang="vi-VN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192739"/>
            <a:ext cx="864351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hoạt động chủ yếu của bạch cầu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829528"/>
            <a:ext cx="85099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Bạch cầu tham gia bảo vệ cơ thể bằng cách: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Thực bào: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bạch cầu hình thành chân giả bắt và nuốt vi khuẩn rồi tiêu hóa.</a:t>
            </a:r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618" y="2348880"/>
            <a:ext cx="7053059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15389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0"/>
            <a:ext cx="57348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14. Bạch cầu – Miễn dịch</a:t>
            </a:r>
            <a:endParaRPr lang="vi-VN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192739"/>
            <a:ext cx="864351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hoạt động chủ yếu của bạch cầu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19" y="746204"/>
            <a:ext cx="85099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Bạch cầu tham gia bảo vệ cơ thể bằng cách: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Lim phô B: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tiết kháng thể vô hiệu hóa vi khuẩn.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507" y="2217293"/>
            <a:ext cx="8212043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5459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0"/>
            <a:ext cx="57348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14. Bạch cầu – Miễn dịch</a:t>
            </a:r>
            <a:endParaRPr lang="vi-VN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192739"/>
            <a:ext cx="864351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hoạt động chủ yếu của bạch cầu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19" y="746204"/>
            <a:ext cx="850992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Bạch cầu tham gia bảo vệ cơ thể bằng cách: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Limphô T: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phá hủy tế bào đã bị nhiễm vi khuẩn bằng cách nhận diện và tiếp xúc với chúng.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02" y="2348879"/>
            <a:ext cx="7581759" cy="3766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2010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79712" y="0"/>
            <a:ext cx="573487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Bài </a:t>
            </a:r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14. Bạch cầu – Miễn dịch</a:t>
            </a:r>
            <a:endParaRPr lang="vi-VN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192739"/>
            <a:ext cx="864351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just" eaLnBrk="1" hangingPunct="1"/>
            <a:r>
              <a:rPr 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Miễn dịch</a:t>
            </a:r>
            <a:endParaRPr lang="vi-VN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957745"/>
            <a:ext cx="86409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Miễn dịch: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là khả năng không mắc một số bệnh của người dù sống ở môi trường có vi khuẩn gây bệnh.</a:t>
            </a:r>
          </a:p>
          <a:p>
            <a:pPr algn="just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Có 2 loại miễn dịch: </a:t>
            </a:r>
          </a:p>
          <a:p>
            <a:pPr algn="just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u="sng" smtClean="0">
                <a:latin typeface="Times New Roman" pitchFamily="18" charset="0"/>
                <a:cs typeface="Times New Roman" pitchFamily="18" charset="0"/>
              </a:rPr>
              <a:t>Miễn dịch tự nhiên: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khả năng tự chống bệnh của cơ thể (do kháng thể) (ví dụ: lở mồm long móng của trâu bò, sởi, thủy đậu, ...)</a:t>
            </a:r>
          </a:p>
          <a:p>
            <a:pPr algn="just"/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u="sng" smtClean="0">
                <a:latin typeface="Times New Roman" pitchFamily="18" charset="0"/>
                <a:cs typeface="Times New Roman" pitchFamily="18" charset="0"/>
              </a:rPr>
              <a:t>Miễn dịch nhân tạo: </a:t>
            </a:r>
            <a:r>
              <a:rPr lang="en-US" sz="2800" smtClean="0">
                <a:latin typeface="Times New Roman" pitchFamily="18" charset="0"/>
                <a:cs typeface="Times New Roman" pitchFamily="18" charset="0"/>
              </a:rPr>
              <a:t>tạo cho cơ thể khả năng miễn dịch bằng vắc xin (ví dụ: bệnh bại liệt, uốn ván, lao, COVID-19, ...)</a:t>
            </a:r>
            <a:endParaRPr lang="vi-VN" sz="28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83814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327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</dc:creator>
  <cp:lastModifiedBy>A</cp:lastModifiedBy>
  <cp:revision>23</cp:revision>
  <dcterms:created xsi:type="dcterms:W3CDTF">2021-10-23T08:21:08Z</dcterms:created>
  <dcterms:modified xsi:type="dcterms:W3CDTF">2021-10-23T08:52:44Z</dcterms:modified>
</cp:coreProperties>
</file>